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9" r:id="rId3"/>
    <p:sldId id="311" r:id="rId4"/>
    <p:sldId id="260" r:id="rId5"/>
    <p:sldId id="314" r:id="rId6"/>
    <p:sldId id="313" r:id="rId7"/>
    <p:sldId id="316" r:id="rId8"/>
    <p:sldId id="317" r:id="rId9"/>
    <p:sldId id="274" r:id="rId10"/>
    <p:sldId id="318" r:id="rId11"/>
    <p:sldId id="295" r:id="rId12"/>
  </p:sldIdLst>
  <p:sldSz cx="9144000" cy="6858000" type="screen4x3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6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CCF"/>
    <a:srgbClr val="9A0C46"/>
    <a:srgbClr val="EF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6451" autoAdjust="0"/>
  </p:normalViewPr>
  <p:slideViewPr>
    <p:cSldViewPr snapToGrid="0">
      <p:cViewPr varScale="1">
        <p:scale>
          <a:sx n="109" d="100"/>
          <a:sy n="109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542" y="4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15D64-724B-4521-873F-3E1EA874F9DF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72744-1E41-4199-8265-9C81DEC51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216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5A927-2486-49F6-8DEC-F96D173D9BD5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C3FEE-AD5D-4C26-B058-3626145304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70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3FEE-AD5D-4C26-B058-36261453041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99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3FEE-AD5D-4C26-B058-36261453041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483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3FEE-AD5D-4C26-B058-36261453041C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0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exteingabefeld Überschrift"/>
          <p:cNvSpPr>
            <a:spLocks noGrp="1"/>
          </p:cNvSpPr>
          <p:nvPr>
            <p:ph type="ctrTitle"/>
          </p:nvPr>
        </p:nvSpPr>
        <p:spPr>
          <a:xfrm>
            <a:off x="758757" y="3891600"/>
            <a:ext cx="8103140" cy="603128"/>
          </a:xfrm>
          <a:prstGeom prst="rect">
            <a:avLst/>
          </a:prstGeom>
        </p:spPr>
        <p:txBody>
          <a:bodyPr anchor="t" anchorCtr="0"/>
          <a:lstStyle>
            <a:lvl1pPr algn="r">
              <a:defRPr sz="30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 title="Texteingabefeld Unterüberschrift"/>
          <p:cNvSpPr>
            <a:spLocks noGrp="1"/>
          </p:cNvSpPr>
          <p:nvPr>
            <p:ph type="subTitle" idx="1"/>
          </p:nvPr>
        </p:nvSpPr>
        <p:spPr>
          <a:xfrm>
            <a:off x="758757" y="4494728"/>
            <a:ext cx="8103140" cy="165576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4" name="Grafik 3" title="Logo der Universität Kassel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45" y="248185"/>
            <a:ext cx="2828544" cy="816864"/>
          </a:xfrm>
          <a:prstGeom prst="rect">
            <a:avLst/>
          </a:prstGeom>
        </p:spPr>
      </p:pic>
      <p:cxnSp>
        <p:nvCxnSpPr>
          <p:cNvPr id="6" name="Gewinkelte Verbindung 5" descr="Das ist ein Gestaltungselement." title="Linie"/>
          <p:cNvCxnSpPr/>
          <p:nvPr userDrawn="1"/>
        </p:nvCxnSpPr>
        <p:spPr>
          <a:xfrm rot="5400000" flipH="1" flipV="1">
            <a:off x="1206713" y="-658626"/>
            <a:ext cx="6876000" cy="8208000"/>
          </a:xfrm>
          <a:prstGeom prst="bentConnector3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229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Texteingabefeld"/>
          <p:cNvSpPr>
            <a:spLocks noGrp="1"/>
          </p:cNvSpPr>
          <p:nvPr>
            <p:ph idx="1"/>
          </p:nvPr>
        </p:nvSpPr>
        <p:spPr>
          <a:xfrm>
            <a:off x="539750" y="1839306"/>
            <a:ext cx="6516688" cy="3749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80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50" y="1268413"/>
            <a:ext cx="6516688" cy="57497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6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" name="Fußzeilenplatzhalter 1" descr="Das ist ein Texteingabefeld" title="Texteingabefeld für Präsent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Informationsveranstaltung Studium &amp; Praktikum im Ausland | International Office   |  08.04.2019  | </a:t>
            </a:r>
            <a:endParaRPr lang="de-DE" dirty="0"/>
          </a:p>
        </p:txBody>
      </p:sp>
      <p:grpSp>
        <p:nvGrpSpPr>
          <p:cNvPr id="6" name="Gruppieren 5" descr="Das ist ein Gestaltungselement." title="Linie"/>
          <p:cNvGrpSpPr/>
          <p:nvPr userDrawn="1"/>
        </p:nvGrpSpPr>
        <p:grpSpPr>
          <a:xfrm>
            <a:off x="491247" y="0"/>
            <a:ext cx="8652753" cy="714982"/>
            <a:chOff x="491247" y="0"/>
            <a:chExt cx="8652753" cy="714982"/>
          </a:xfrm>
        </p:grpSpPr>
        <p:cxnSp>
          <p:nvCxnSpPr>
            <p:cNvPr id="5" name="Gerader Verbinder 4"/>
            <p:cNvCxnSpPr/>
            <p:nvPr userDrawn="1"/>
          </p:nvCxnSpPr>
          <p:spPr>
            <a:xfrm>
              <a:off x="496111" y="0"/>
              <a:ext cx="0" cy="70525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 userDrawn="1"/>
          </p:nvCxnSpPr>
          <p:spPr>
            <a:xfrm flipV="1">
              <a:off x="491247" y="705255"/>
              <a:ext cx="8652753" cy="9727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fik 9" title="Logo der Universität Kassel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46" y="6072274"/>
            <a:ext cx="1699684" cy="490857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7958752" y="249799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 </a:t>
            </a:r>
            <a:r>
              <a:rPr lang="de-DE" sz="8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Seite  </a:t>
            </a:r>
            <a:fld id="{5449781D-0448-42FD-A793-E618FAFBAD6B}" type="slidenum">
              <a:rPr lang="de-DE" sz="8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‹Nr.›</a:t>
            </a:fld>
            <a:endParaRPr lang="de-DE" sz="800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16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 title="Texteingabefeld "/>
          <p:cNvSpPr>
            <a:spLocks noGrp="1"/>
          </p:cNvSpPr>
          <p:nvPr>
            <p:ph idx="1"/>
          </p:nvPr>
        </p:nvSpPr>
        <p:spPr>
          <a:xfrm>
            <a:off x="539750" y="1839306"/>
            <a:ext cx="4824413" cy="3749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80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Title 1" title="Texteingabefeld Seitenüberschrift"/>
          <p:cNvSpPr>
            <a:spLocks noGrp="1"/>
          </p:cNvSpPr>
          <p:nvPr>
            <p:ph type="title"/>
          </p:nvPr>
        </p:nvSpPr>
        <p:spPr>
          <a:xfrm>
            <a:off x="539750" y="1268413"/>
            <a:ext cx="6516688" cy="57497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6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Content Placeholder 2" title="Texteingabefeld Seitenüberschrift"/>
          <p:cNvSpPr>
            <a:spLocks noGrp="1"/>
          </p:cNvSpPr>
          <p:nvPr>
            <p:ph idx="12"/>
          </p:nvPr>
        </p:nvSpPr>
        <p:spPr>
          <a:xfrm>
            <a:off x="5543551" y="1839306"/>
            <a:ext cx="3205162" cy="3749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80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9" name="Grafik 8" title="Logo der Universität Kassel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46" y="6072274"/>
            <a:ext cx="1699684" cy="490857"/>
          </a:xfrm>
          <a:prstGeom prst="rect">
            <a:avLst/>
          </a:prstGeom>
        </p:spPr>
      </p:pic>
      <p:grpSp>
        <p:nvGrpSpPr>
          <p:cNvPr id="12" name="Gruppieren 11" descr="Das ist ein Gestaltungselement." title="Linie"/>
          <p:cNvGrpSpPr/>
          <p:nvPr userDrawn="1"/>
        </p:nvGrpSpPr>
        <p:grpSpPr>
          <a:xfrm>
            <a:off x="491247" y="0"/>
            <a:ext cx="8652753" cy="714982"/>
            <a:chOff x="491247" y="0"/>
            <a:chExt cx="8652753" cy="714982"/>
          </a:xfrm>
        </p:grpSpPr>
        <p:cxnSp>
          <p:nvCxnSpPr>
            <p:cNvPr id="13" name="Gerader Verbinder 12"/>
            <p:cNvCxnSpPr/>
            <p:nvPr userDrawn="1"/>
          </p:nvCxnSpPr>
          <p:spPr>
            <a:xfrm>
              <a:off x="496111" y="0"/>
              <a:ext cx="0" cy="70525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 userDrawn="1"/>
          </p:nvCxnSpPr>
          <p:spPr>
            <a:xfrm flipV="1">
              <a:off x="491247" y="705255"/>
              <a:ext cx="8652753" cy="9727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hteck 10"/>
          <p:cNvSpPr/>
          <p:nvPr userDrawn="1"/>
        </p:nvSpPr>
        <p:spPr>
          <a:xfrm>
            <a:off x="7958752" y="249799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 </a:t>
            </a:r>
            <a:r>
              <a:rPr lang="de-DE" sz="8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Seite  </a:t>
            </a:r>
            <a:fld id="{5449781D-0448-42FD-A793-E618FAFBAD6B}" type="slidenum">
              <a:rPr lang="de-DE" sz="8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‹Nr.›</a:t>
            </a:fld>
            <a:endParaRPr lang="de-DE" sz="800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ußzeilenplatzhalter 1" descr="Das ist ein Texteingabefeld" title="Texteingabefeld für Präsentation"/>
          <p:cNvSpPr txBox="1">
            <a:spLocks/>
          </p:cNvSpPr>
          <p:nvPr userDrawn="1"/>
        </p:nvSpPr>
        <p:spPr>
          <a:xfrm>
            <a:off x="1247106" y="367324"/>
            <a:ext cx="6951982" cy="251807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sz="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Informationsveranstaltung Studium &amp; Praktikum im Ausland | International Office   |  20.06.2015 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748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6502" y="374698"/>
            <a:ext cx="6951982" cy="251807"/>
          </a:xfrm>
          <a:prstGeom prst="rect">
            <a:avLst/>
          </a:prstGeom>
          <a:noFill/>
        </p:spPr>
        <p:txBody>
          <a:bodyPr/>
          <a:lstStyle>
            <a:lvl1pPr algn="r">
              <a:defRPr sz="800" baseline="0">
                <a:latin typeface="Arial" panose="020B0604020202020204" pitchFamily="34" charset="0"/>
              </a:defRPr>
            </a:lvl1pPr>
          </a:lstStyle>
          <a:p>
            <a:r>
              <a:rPr lang="de-DE" smtClean="0"/>
              <a:t>Informationsveranstaltung Studium &amp; Praktikum im Ausland | International Office   |  24.10.2016  |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819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40" userDrawn="1">
          <p15:clr>
            <a:srgbClr val="F26B43"/>
          </p15:clr>
        </p15:guide>
        <p15:guide id="3" pos="5511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  <p15:guide id="5" orient="horz" pos="3680" userDrawn="1">
          <p15:clr>
            <a:srgbClr val="F26B43"/>
          </p15:clr>
        </p15:guide>
        <p15:guide id="6" pos="1292" userDrawn="1">
          <p15:clr>
            <a:srgbClr val="F26B43"/>
          </p15:clr>
        </p15:guide>
        <p15:guide id="7" pos="1406" userDrawn="1">
          <p15:clr>
            <a:srgbClr val="F26B43"/>
          </p15:clr>
        </p15:guide>
        <p15:guide id="8" pos="2336" userDrawn="1">
          <p15:clr>
            <a:srgbClr val="F26B43"/>
          </p15:clr>
        </p15:guide>
        <p15:guide id="9" pos="2449" userDrawn="1">
          <p15:clr>
            <a:srgbClr val="F26B43"/>
          </p15:clr>
        </p15:guide>
        <p15:guide id="10" pos="3379" userDrawn="1">
          <p15:clr>
            <a:srgbClr val="F26B43"/>
          </p15:clr>
        </p15:guide>
        <p15:guide id="11" pos="3492" userDrawn="1">
          <p15:clr>
            <a:srgbClr val="F26B43"/>
          </p15:clr>
        </p15:guide>
        <p15:guide id="12" pos="4445" userDrawn="1">
          <p15:clr>
            <a:srgbClr val="F26B43"/>
          </p15:clr>
        </p15:guide>
        <p15:guide id="13" pos="45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www.uni-kassel.de/go/go-internationa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8757" y="3891600"/>
            <a:ext cx="8103140" cy="451800"/>
          </a:xfrm>
        </p:spPr>
        <p:txBody>
          <a:bodyPr/>
          <a:lstStyle/>
          <a:p>
            <a:r>
              <a:rPr lang="de-DE" sz="3200" dirty="0" smtClean="0"/>
              <a:t>Studium und Praktikum im Ausland</a:t>
            </a:r>
            <a:r>
              <a:rPr lang="de-DE" sz="3200" dirty="0"/>
              <a:t/>
            </a:r>
            <a:br>
              <a:rPr lang="de-DE" sz="3200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4" name="Picture 2" descr="H:\Innere_Organisation\Interna\LOGO_IO_WC\logodaten02\jpg\internationaloffice_logo_rgb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1869" y="337311"/>
            <a:ext cx="2303018" cy="71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86667" y="1334401"/>
            <a:ext cx="6516688" cy="574978"/>
          </a:xfrm>
        </p:spPr>
        <p:txBody>
          <a:bodyPr>
            <a:normAutofit fontScale="90000"/>
          </a:bodyPr>
          <a:lstStyle/>
          <a:p>
            <a:r>
              <a:rPr lang="de-DE" sz="1800" dirty="0" smtClean="0"/>
              <a:t>4. Übersicht der </a:t>
            </a:r>
            <a:r>
              <a:rPr lang="de-DE" sz="1800" u="sng" dirty="0" smtClean="0"/>
              <a:t>Finanzierung</a:t>
            </a:r>
            <a:r>
              <a:rPr lang="de-DE" sz="1800" dirty="0" smtClean="0"/>
              <a:t>smöglichkeiten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Informationsveranstaltung Studium &amp; Praktikum im Ausland | International Office   |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057760"/>
              </p:ext>
            </p:extLst>
          </p:nvPr>
        </p:nvGraphicFramePr>
        <p:xfrm>
          <a:off x="986667" y="1909379"/>
          <a:ext cx="7128633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217">
                  <a:extLst>
                    <a:ext uri="{9D8B030D-6E8A-4147-A177-3AD203B41FA5}">
                      <a16:colId xmlns:a16="http://schemas.microsoft.com/office/drawing/2014/main" val="48718835"/>
                    </a:ext>
                  </a:extLst>
                </a:gridCol>
                <a:gridCol w="1509736">
                  <a:extLst>
                    <a:ext uri="{9D8B030D-6E8A-4147-A177-3AD203B41FA5}">
                      <a16:colId xmlns:a16="http://schemas.microsoft.com/office/drawing/2014/main" val="1516582907"/>
                    </a:ext>
                  </a:extLst>
                </a:gridCol>
                <a:gridCol w="1512277">
                  <a:extLst>
                    <a:ext uri="{9D8B030D-6E8A-4147-A177-3AD203B41FA5}">
                      <a16:colId xmlns:a16="http://schemas.microsoft.com/office/drawing/2014/main" val="902949433"/>
                    </a:ext>
                  </a:extLst>
                </a:gridCol>
                <a:gridCol w="1327639">
                  <a:extLst>
                    <a:ext uri="{9D8B030D-6E8A-4147-A177-3AD203B41FA5}">
                      <a16:colId xmlns:a16="http://schemas.microsoft.com/office/drawing/2014/main" val="3263331707"/>
                    </a:ext>
                  </a:extLst>
                </a:gridCol>
                <a:gridCol w="1625764">
                  <a:extLst>
                    <a:ext uri="{9D8B030D-6E8A-4147-A177-3AD203B41FA5}">
                      <a16:colId xmlns:a16="http://schemas.microsoft.com/office/drawing/2014/main" val="3922643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Erasmus Studium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Erasmus Praktikum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Promos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Shosta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397029"/>
                  </a:ext>
                </a:extLst>
              </a:tr>
              <a:tr h="607578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Höhe pro Monat</a:t>
                      </a:r>
                      <a:r>
                        <a:rPr lang="de-DE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490-600 €</a:t>
                      </a:r>
                    </a:p>
                    <a:p>
                      <a:endParaRPr lang="de-DE" sz="1400" dirty="0" smtClean="0"/>
                    </a:p>
                    <a:p>
                      <a:r>
                        <a:rPr lang="de-DE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ggf. </a:t>
                      </a:r>
                      <a:r>
                        <a:rPr lang="de-DE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Topup</a:t>
                      </a:r>
                      <a:endParaRPr lang="de-DE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Green Travel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640-750 €</a:t>
                      </a:r>
                    </a:p>
                    <a:p>
                      <a:endParaRPr lang="de-DE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ggf. </a:t>
                      </a:r>
                      <a:r>
                        <a:rPr lang="de-DE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Topup</a:t>
                      </a:r>
                      <a:endParaRPr lang="de-DE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Green Travel</a:t>
                      </a:r>
                      <a:endParaRPr lang="de-DE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300-500 €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ggf. Reisekosten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300-500 €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ggf. Reisekosten</a:t>
                      </a:r>
                    </a:p>
                    <a:p>
                      <a:endParaRPr lang="de-DE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56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Förder-</a:t>
                      </a:r>
                    </a:p>
                    <a:p>
                      <a:r>
                        <a:rPr lang="de-DE" sz="1400" b="1" dirty="0" err="1" smtClean="0">
                          <a:solidFill>
                            <a:schemeClr val="bg1"/>
                          </a:solidFill>
                        </a:rPr>
                        <a:t>quote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100</a:t>
                      </a:r>
                      <a:r>
                        <a:rPr lang="de-DE" sz="1400" baseline="0" dirty="0" smtClean="0"/>
                        <a:t> % bei Erfüllung der Kriterien</a:t>
                      </a:r>
                      <a:endParaRPr lang="de-DE" sz="1400" dirty="0" smtClean="0"/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100</a:t>
                      </a:r>
                      <a:r>
                        <a:rPr lang="de-DE" sz="1400" baseline="0" dirty="0" smtClean="0"/>
                        <a:t> % bei Erfüllung der Kriterien</a:t>
                      </a:r>
                      <a:endParaRPr lang="de-DE" sz="1400" dirty="0" smtClean="0"/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&gt; 90%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&gt; 90%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001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2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1800" dirty="0" smtClean="0"/>
              <a:t>5. </a:t>
            </a:r>
            <a:r>
              <a:rPr lang="de-DE" sz="1800" u="sng" dirty="0" smtClean="0"/>
              <a:t>Information</a:t>
            </a:r>
            <a:r>
              <a:rPr lang="de-DE" sz="1800" dirty="0" smtClean="0"/>
              <a:t>sangebote </a:t>
            </a:r>
            <a:r>
              <a:rPr lang="de-DE" sz="1800" dirty="0"/>
              <a:t>des International Office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>
                <a:cs typeface="Lucida Sans Unicode" panose="020B0602030504020204" pitchFamily="34" charset="0"/>
              </a:rPr>
              <a:t/>
            </a:r>
            <a:br>
              <a:rPr lang="de-DE" dirty="0">
                <a:cs typeface="Lucida Sans Unicode" panose="020B0602030504020204" pitchFamily="34" charset="0"/>
              </a:rPr>
            </a:br>
            <a:r>
              <a:rPr lang="de-DE" dirty="0">
                <a:cs typeface="Lucida Sans Unicode" panose="020B0602030504020204" pitchFamily="34" charset="0"/>
              </a:rPr>
              <a:t/>
            </a:r>
            <a:br>
              <a:rPr lang="de-DE" dirty="0">
                <a:cs typeface="Lucida Sans Unicode" panose="020B0602030504020204" pitchFamily="34" charset="0"/>
              </a:rPr>
            </a:br>
            <a:r>
              <a:rPr lang="de-DE" dirty="0">
                <a:cs typeface="Lucida Sans Unicode" panose="020B0602030504020204" pitchFamily="34" charset="0"/>
              </a:rPr>
              <a:t/>
            </a:r>
            <a:br>
              <a:rPr lang="de-DE" dirty="0">
                <a:cs typeface="Lucida Sans Unicode" panose="020B0602030504020204" pitchFamily="34" charset="0"/>
              </a:rPr>
            </a:b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Informationsveranstaltung Studium &amp; Praktikum im Ausland | International Office   |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5" name="Picture 2" descr="H:\Innere_Organisation\Interna\LOGO_IO_WC\logodaten02\jpg\internationaloffice_logo_rgb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50" y="6159433"/>
            <a:ext cx="1426836" cy="44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nhaltsplatzhalter 1"/>
          <p:cNvSpPr>
            <a:spLocks noGrp="1"/>
          </p:cNvSpPr>
          <p:nvPr>
            <p:ph idx="1"/>
          </p:nvPr>
        </p:nvSpPr>
        <p:spPr>
          <a:xfrm>
            <a:off x="594811" y="1737883"/>
            <a:ext cx="8155363" cy="4125147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       </a:t>
            </a:r>
            <a:r>
              <a:rPr lang="de-DE" dirty="0" smtClean="0">
                <a:cs typeface="Lucida Sans Unicode" panose="020B0602030504020204" pitchFamily="34" charset="0"/>
              </a:rPr>
              <a:t>@</a:t>
            </a:r>
            <a:r>
              <a:rPr lang="de-DE" dirty="0" err="1" smtClean="0">
                <a:cs typeface="Lucida Sans Unicode" panose="020B0602030504020204" pitchFamily="34" charset="0"/>
              </a:rPr>
              <a:t>unikassel_gointernational</a:t>
            </a:r>
            <a:endParaRPr lang="de-DE" dirty="0" smtClean="0">
              <a:cs typeface="Lucida Sans Unicode" panose="020B0602030504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Newsletter des International Office</a:t>
            </a:r>
            <a:endParaRPr lang="de-DE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Individuelle Beratung/Offene Sprechstunde (Mo-Do: 13-14 Uhr) </a:t>
            </a:r>
            <a:endParaRPr lang="de-DE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Informationsveranstaltungen &amp; Workshops</a:t>
            </a:r>
          </a:p>
          <a:p>
            <a:pPr>
              <a:buClr>
                <a:schemeClr val="accent1"/>
              </a:buClr>
            </a:pPr>
            <a:endParaRPr lang="de-DE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tx2"/>
                </a:solidFill>
                <a:hlinkClick r:id="rId4"/>
              </a:rPr>
              <a:t>www.uni-kassel.de/go/go-international</a:t>
            </a:r>
            <a:r>
              <a:rPr lang="de-DE" b="1" dirty="0" smtClean="0">
                <a:solidFill>
                  <a:schemeClr val="tx2"/>
                </a:solidFill>
              </a:rPr>
              <a:t>		</a:t>
            </a:r>
            <a:r>
              <a:rPr lang="de-DE" b="1" dirty="0" smtClean="0">
                <a:solidFill>
                  <a:schemeClr val="tx2"/>
                </a:solidFill>
                <a:cs typeface="Lucida Sans Unicode" panose="020B0602030504020204" pitchFamily="34" charset="0"/>
              </a:rPr>
              <a:t>Campus </a:t>
            </a:r>
            <a:r>
              <a:rPr lang="de-DE" b="1" dirty="0">
                <a:solidFill>
                  <a:schemeClr val="tx2"/>
                </a:solidFill>
                <a:cs typeface="Lucida Sans Unicode" panose="020B0602030504020204" pitchFamily="34" charset="0"/>
              </a:rPr>
              <a:t>Center | 2. OG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Clr>
                <a:schemeClr val="accent1"/>
              </a:buClr>
            </a:pPr>
            <a:r>
              <a:rPr lang="de-DE" dirty="0">
                <a:cs typeface="Lucida Sans Unicode" panose="020B0602030504020204" pitchFamily="34" charset="0"/>
              </a:rPr>
              <a:t/>
            </a:r>
            <a:br>
              <a:rPr lang="de-DE" dirty="0">
                <a:cs typeface="Lucida Sans Unicode" panose="020B0602030504020204" pitchFamily="34" charset="0"/>
              </a:rPr>
            </a:br>
            <a:endParaRPr lang="de-DE" dirty="0" smtClean="0"/>
          </a:p>
          <a:p>
            <a:pPr>
              <a:buClr>
                <a:schemeClr val="accent1"/>
              </a:buClr>
            </a:pPr>
            <a:r>
              <a:rPr lang="de-DE" dirty="0" smtClean="0"/>
              <a:t>	</a:t>
            </a:r>
          </a:p>
        </p:txBody>
      </p:sp>
      <p:pic>
        <p:nvPicPr>
          <p:cNvPr id="7" name="Inhaltsplatzhalter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32" y="4373560"/>
            <a:ext cx="2225948" cy="14781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42" y="4214058"/>
            <a:ext cx="1797174" cy="179717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11" y="1972415"/>
            <a:ext cx="565751" cy="56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97968" y="1849812"/>
            <a:ext cx="6516688" cy="3749234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de-DE" dirty="0" smtClean="0"/>
              <a:t>1. Ab </a:t>
            </a:r>
            <a:r>
              <a:rPr lang="de-DE" dirty="0"/>
              <a:t>ins </a:t>
            </a:r>
            <a:r>
              <a:rPr lang="de-DE" dirty="0" smtClean="0"/>
              <a:t>Ausland – </a:t>
            </a:r>
            <a:r>
              <a:rPr lang="de-DE" b="1" dirty="0" smtClean="0"/>
              <a:t>warum</a:t>
            </a:r>
            <a:r>
              <a:rPr lang="de-DE" dirty="0" smtClean="0"/>
              <a:t>?</a:t>
            </a:r>
            <a:endParaRPr lang="de-DE" dirty="0" smtClean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de-DE" dirty="0" smtClean="0"/>
              <a:t>2. Erste </a:t>
            </a:r>
            <a:r>
              <a:rPr lang="de-DE" dirty="0" smtClean="0"/>
              <a:t>Schritte – </a:t>
            </a:r>
            <a:r>
              <a:rPr lang="de-DE" b="1" dirty="0" smtClean="0"/>
              <a:t>wie</a:t>
            </a:r>
            <a:r>
              <a:rPr lang="de-DE" dirty="0" smtClean="0"/>
              <a:t>?</a:t>
            </a:r>
            <a:endParaRPr lang="de-DE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de-DE" dirty="0" smtClean="0"/>
              <a:t>3. </a:t>
            </a:r>
            <a:r>
              <a:rPr lang="de-DE" dirty="0" smtClean="0"/>
              <a:t>Aufenthaltsarten – </a:t>
            </a:r>
            <a:r>
              <a:rPr lang="de-DE" b="1" dirty="0"/>
              <a:t>w</a:t>
            </a:r>
            <a:r>
              <a:rPr lang="de-DE" b="1" dirty="0" smtClean="0"/>
              <a:t>as</a:t>
            </a:r>
            <a:r>
              <a:rPr lang="de-DE" dirty="0" smtClean="0"/>
              <a:t>?</a:t>
            </a:r>
            <a:endParaRPr lang="de-DE" dirty="0" smtClean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de-DE" dirty="0" smtClean="0"/>
              <a:t>4</a:t>
            </a:r>
            <a:r>
              <a:rPr lang="de-DE" dirty="0" smtClean="0"/>
              <a:t>. </a:t>
            </a:r>
            <a:r>
              <a:rPr lang="de-DE" dirty="0" smtClean="0"/>
              <a:t>Finanzierungsmöglichkeiten – </a:t>
            </a:r>
            <a:r>
              <a:rPr lang="de-DE" b="1" dirty="0" smtClean="0"/>
              <a:t>wieviel</a:t>
            </a:r>
            <a:r>
              <a:rPr lang="de-DE" dirty="0" smtClean="0"/>
              <a:t>?</a:t>
            </a:r>
            <a:endParaRPr lang="de-DE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de-DE" dirty="0" smtClean="0"/>
              <a:t>5. Information </a:t>
            </a:r>
            <a:r>
              <a:rPr lang="de-DE" dirty="0"/>
              <a:t>&amp; </a:t>
            </a:r>
            <a:r>
              <a:rPr lang="de-DE" dirty="0" smtClean="0"/>
              <a:t>Beratung – </a:t>
            </a:r>
            <a:r>
              <a:rPr lang="de-DE" b="1" dirty="0" smtClean="0"/>
              <a:t>wo</a:t>
            </a:r>
            <a:r>
              <a:rPr lang="de-DE" dirty="0" smtClean="0"/>
              <a:t>? 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97968" y="1274834"/>
            <a:ext cx="6516688" cy="574978"/>
          </a:xfrm>
        </p:spPr>
        <p:txBody>
          <a:bodyPr/>
          <a:lstStyle/>
          <a:p>
            <a:r>
              <a:rPr lang="de-DE" dirty="0" smtClean="0"/>
              <a:t>Themen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Informationsveranstaltung Studium &amp; Praktikum im Ausland | International Office   |</a:t>
            </a:r>
            <a:endParaRPr lang="de-DE" dirty="0"/>
          </a:p>
        </p:txBody>
      </p:sp>
      <p:pic>
        <p:nvPicPr>
          <p:cNvPr id="5" name="Picture 2" descr="H:\Innere_Organisation\Interna\LOGO_IO_WC\logodaten02\jpg\internationaloffice_logo_rgb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50" y="6159433"/>
            <a:ext cx="1426836" cy="44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9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t="13698" b="-4471"/>
          <a:stretch/>
        </p:blipFill>
        <p:spPr>
          <a:xfrm>
            <a:off x="4826066" y="1314570"/>
            <a:ext cx="3322418" cy="4844863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05758" y="2191577"/>
            <a:ext cx="3716366" cy="374923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dirty="0" smtClean="0"/>
              <a:t>Selbstständig werden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dirty="0" smtClean="0"/>
              <a:t>Sprachen lernen</a:t>
            </a:r>
            <a:endParaRPr lang="de-DE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dirty="0" smtClean="0"/>
              <a:t>Kulturen und Orte entdecken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dirty="0" smtClean="0"/>
              <a:t>Freunde weltweit finden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dirty="0" smtClean="0"/>
              <a:t>Lebenslauf aufwerten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22136" y="1561215"/>
            <a:ext cx="6516688" cy="574978"/>
          </a:xfrm>
        </p:spPr>
        <p:txBody>
          <a:bodyPr/>
          <a:lstStyle/>
          <a:p>
            <a:r>
              <a:rPr lang="de-DE" dirty="0" smtClean="0"/>
              <a:t>1. Ab ins Ausland! – </a:t>
            </a:r>
            <a:r>
              <a:rPr lang="de-DE" u="sng" dirty="0" smtClean="0"/>
              <a:t>Warum?</a:t>
            </a:r>
            <a:r>
              <a:rPr lang="de-DE" u="sng" dirty="0"/>
              <a:t/>
            </a:r>
            <a:br>
              <a:rPr lang="de-DE" u="sng" dirty="0"/>
            </a:br>
            <a:endParaRPr lang="de-DE" u="sng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Informationsveranstaltung Studium &amp; Praktikum im Ausland | International Office  |</a:t>
            </a:r>
            <a:endParaRPr lang="de-DE" dirty="0"/>
          </a:p>
        </p:txBody>
      </p:sp>
      <p:pic>
        <p:nvPicPr>
          <p:cNvPr id="5" name="Picture 2" descr="H:\Innere_Organisation\Interna\LOGO_IO_WC\logodaten02\jpg\internationaloffice_logo_rgb-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50" y="6159433"/>
            <a:ext cx="1426836" cy="44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9749" y="1600200"/>
            <a:ext cx="7436931" cy="3988340"/>
          </a:xfrm>
        </p:spPr>
        <p:txBody>
          <a:bodyPr/>
          <a:lstStyle/>
          <a:p>
            <a:endParaRPr lang="de-DE" b="1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Welches </a:t>
            </a:r>
            <a:r>
              <a:rPr lang="de-DE" b="1" dirty="0" smtClean="0"/>
              <a:t>Land</a:t>
            </a:r>
            <a:r>
              <a:rPr lang="de-DE" dirty="0" smtClean="0"/>
              <a:t>?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Welche </a:t>
            </a:r>
            <a:r>
              <a:rPr lang="de-DE" b="1" dirty="0"/>
              <a:t>Zeiten</a:t>
            </a:r>
            <a:r>
              <a:rPr lang="de-DE" dirty="0"/>
              <a:t> eignen </a:t>
            </a:r>
            <a:r>
              <a:rPr lang="de-DE" dirty="0" smtClean="0"/>
              <a:t>sich?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Wann sind die Bewerbungs</a:t>
            </a:r>
            <a:r>
              <a:rPr lang="de-DE" b="1" dirty="0" smtClean="0"/>
              <a:t>fristen</a:t>
            </a:r>
            <a:r>
              <a:rPr lang="de-DE" dirty="0" smtClean="0"/>
              <a:t> (Programmplatz </a:t>
            </a:r>
            <a:r>
              <a:rPr lang="de-DE" dirty="0"/>
              <a:t>und Finanzierung)?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Was </a:t>
            </a:r>
            <a:r>
              <a:rPr lang="de-DE" dirty="0"/>
              <a:t>sollte ich tun, um meine </a:t>
            </a:r>
            <a:r>
              <a:rPr lang="de-DE" b="1" dirty="0"/>
              <a:t>Erfolg</a:t>
            </a:r>
            <a:r>
              <a:rPr lang="de-DE" dirty="0"/>
              <a:t>saussichten </a:t>
            </a:r>
            <a:r>
              <a:rPr lang="de-DE" dirty="0" smtClean="0"/>
              <a:t>zu erhöhen (z.B. TOEFL…)?</a:t>
            </a:r>
            <a:endParaRPr lang="de-DE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Was </a:t>
            </a:r>
            <a:r>
              <a:rPr lang="de-DE" dirty="0"/>
              <a:t>muss ich tun, um die Auslandsleistungen </a:t>
            </a:r>
            <a:r>
              <a:rPr lang="de-DE" b="1" dirty="0"/>
              <a:t>anerkannt </a:t>
            </a:r>
            <a:r>
              <a:rPr lang="de-DE" dirty="0"/>
              <a:t>zu bekommen</a:t>
            </a:r>
            <a:r>
              <a:rPr lang="de-DE" dirty="0" smtClean="0"/>
              <a:t>?</a:t>
            </a:r>
          </a:p>
          <a:p>
            <a:pPr>
              <a:buClr>
                <a:schemeClr val="accent1"/>
              </a:buClr>
            </a:pPr>
            <a:endParaRPr lang="de-DE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Welche </a:t>
            </a:r>
            <a:r>
              <a:rPr lang="de-DE" b="1" dirty="0" smtClean="0"/>
              <a:t>Art</a:t>
            </a:r>
            <a:r>
              <a:rPr lang="de-DE" dirty="0" smtClean="0"/>
              <a:t> von Aufenthalt soll es sein?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endParaRPr lang="de-DE" dirty="0"/>
          </a:p>
          <a:p>
            <a:pPr>
              <a:buClr>
                <a:schemeClr val="accent1"/>
              </a:buClr>
            </a:pP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</a:t>
            </a:r>
            <a:r>
              <a:rPr lang="de-DE" u="sng" dirty="0" smtClean="0"/>
              <a:t>Erster Schritt</a:t>
            </a:r>
            <a:r>
              <a:rPr lang="de-DE" dirty="0" smtClean="0"/>
              <a:t>: </a:t>
            </a:r>
            <a:r>
              <a:rPr lang="de-DE" dirty="0" smtClean="0">
                <a:solidFill>
                  <a:schemeClr val="accent1"/>
                </a:solidFill>
              </a:rPr>
              <a:t>Wie </a:t>
            </a:r>
            <a:r>
              <a:rPr lang="de-DE" dirty="0">
                <a:solidFill>
                  <a:schemeClr val="accent1"/>
                </a:solidFill>
              </a:rPr>
              <a:t>stelle ich mir meinen Auslandsaufenthalt vor?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Informationsveranstaltung Studium &amp; Praktikum im Ausland | International Office   | </a:t>
            </a:r>
            <a:endParaRPr lang="de-DE" dirty="0"/>
          </a:p>
        </p:txBody>
      </p:sp>
      <p:pic>
        <p:nvPicPr>
          <p:cNvPr id="5" name="Picture 2" descr="H:\Innere_Organisation\Interna\LOGO_IO_WC\logodaten02\jpg\internationaloffice_logo_rgb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50" y="6159433"/>
            <a:ext cx="1426836" cy="44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1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9749" y="1600200"/>
            <a:ext cx="7436931" cy="3988340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Clr>
                <a:schemeClr val="accent1"/>
              </a:buClr>
            </a:pP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</a:t>
            </a:r>
            <a:r>
              <a:rPr lang="de-DE" u="sng" dirty="0" smtClean="0"/>
              <a:t>Aufenthaltsarten</a:t>
            </a:r>
            <a:r>
              <a:rPr lang="de-DE" dirty="0" smtClean="0"/>
              <a:t>: </a:t>
            </a:r>
            <a:r>
              <a:rPr lang="de-DE" dirty="0"/>
              <a:t>Studium, Praktikum oder Kurzaufenthalt?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Informationsveranstaltung Studium &amp; Praktikum im Ausland | International Office   | </a:t>
            </a:r>
            <a:endParaRPr lang="de-DE" dirty="0"/>
          </a:p>
        </p:txBody>
      </p:sp>
      <p:pic>
        <p:nvPicPr>
          <p:cNvPr id="5" name="Picture 2" descr="H:\Innere_Organisation\Interna\LOGO_IO_WC\logodaten02\jpg\internationaloffice_logo_rgb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50" y="6159433"/>
            <a:ext cx="1426836" cy="44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643542"/>
              </p:ext>
            </p:extLst>
          </p:nvPr>
        </p:nvGraphicFramePr>
        <p:xfrm>
          <a:off x="539748" y="2175178"/>
          <a:ext cx="796241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165">
                  <a:extLst>
                    <a:ext uri="{9D8B030D-6E8A-4147-A177-3AD203B41FA5}">
                      <a16:colId xmlns:a16="http://schemas.microsoft.com/office/drawing/2014/main" val="3028771044"/>
                    </a:ext>
                  </a:extLst>
                </a:gridCol>
                <a:gridCol w="2565718">
                  <a:extLst>
                    <a:ext uri="{9D8B030D-6E8A-4147-A177-3AD203B41FA5}">
                      <a16:colId xmlns:a16="http://schemas.microsoft.com/office/drawing/2014/main" val="4223683284"/>
                    </a:ext>
                  </a:extLst>
                </a:gridCol>
                <a:gridCol w="2925531">
                  <a:extLst>
                    <a:ext uri="{9D8B030D-6E8A-4147-A177-3AD203B41FA5}">
                      <a16:colId xmlns:a16="http://schemas.microsoft.com/office/drawing/2014/main" val="245621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Studium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Praktikum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Kurzaufenthalt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00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872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Auslandssemester über Partnerschaft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Pflichtpraktikum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Summer/Winter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Schools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876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Freemover</a:t>
                      </a:r>
                      <a:r>
                        <a:rPr lang="de-DE" baseline="0" dirty="0" smtClean="0"/>
                        <a:t> Aufenthalt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Freiwillige Praktika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Exkursionen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482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Schulpraktika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Workshops/Blockseminare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9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0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endParaRPr lang="de-DE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750" y="1268413"/>
            <a:ext cx="8038642" cy="574978"/>
          </a:xfrm>
        </p:spPr>
        <p:txBody>
          <a:bodyPr/>
          <a:lstStyle/>
          <a:p>
            <a:r>
              <a:rPr lang="de-DE" dirty="0" smtClean="0"/>
              <a:t>3.1 </a:t>
            </a:r>
            <a:r>
              <a:rPr lang="de-DE" u="sng" dirty="0" smtClean="0"/>
              <a:t>Studium</a:t>
            </a:r>
            <a:r>
              <a:rPr lang="de-DE" dirty="0" smtClean="0"/>
              <a:t>: Übersicht Austauschprogramme </a:t>
            </a:r>
            <a:r>
              <a:rPr lang="de-DE" dirty="0"/>
              <a:t>an der Universität Kassel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Informationsveranstaltung Studium &amp; Praktikum im Ausland | International Office   || 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891498"/>
              </p:ext>
            </p:extLst>
          </p:nvPr>
        </p:nvGraphicFramePr>
        <p:xfrm>
          <a:off x="539750" y="2028252"/>
          <a:ext cx="8038642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6836">
                  <a:extLst>
                    <a:ext uri="{9D8B030D-6E8A-4147-A177-3AD203B41FA5}">
                      <a16:colId xmlns:a16="http://schemas.microsoft.com/office/drawing/2014/main" val="1214437262"/>
                    </a:ext>
                  </a:extLst>
                </a:gridCol>
                <a:gridCol w="4081806">
                  <a:extLst>
                    <a:ext uri="{9D8B030D-6E8A-4147-A177-3AD203B41FA5}">
                      <a16:colId xmlns:a16="http://schemas.microsoft.com/office/drawing/2014/main" val="3493287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Fachbereich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Hochschulweit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32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ym typeface="Wingdings" panose="05000000000000000000" pitchFamily="2" charset="2"/>
                        </a:rPr>
                        <a:t> Für </a:t>
                      </a:r>
                      <a:r>
                        <a:rPr lang="de-DE" sz="1400" dirty="0" smtClean="0"/>
                        <a:t>Studierende des jeweiligen Fachbereichs</a:t>
                      </a:r>
                      <a:endParaRPr lang="de-DE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ym typeface="Wingdings" panose="05000000000000000000" pitchFamily="2" charset="2"/>
                        </a:rPr>
                        <a:t> Für</a:t>
                      </a:r>
                      <a:r>
                        <a:rPr lang="de-DE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de-DE" sz="1400" dirty="0" smtClean="0"/>
                        <a:t>Studierende</a:t>
                      </a:r>
                      <a:r>
                        <a:rPr lang="de-DE" sz="1400" baseline="0" dirty="0" smtClean="0"/>
                        <a:t> aller Fachbereiche</a:t>
                      </a:r>
                      <a:endParaRPr lang="de-DE" sz="1400" dirty="0" smtClean="0"/>
                    </a:p>
                    <a:p>
                      <a:endParaRPr lang="de-DE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930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Erasmus+</a:t>
                      </a:r>
                      <a:r>
                        <a:rPr lang="de-DE" sz="1600" b="1" baseline="0" dirty="0" smtClean="0"/>
                        <a:t> (Europa)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Hessen-Programme</a:t>
                      </a:r>
                      <a:r>
                        <a:rPr lang="de-DE" sz="1600" b="1" baseline="0" dirty="0" smtClean="0"/>
                        <a:t> (USA/Australien)</a:t>
                      </a:r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233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International</a:t>
                      </a:r>
                      <a:r>
                        <a:rPr lang="de-DE" sz="1600" b="1" baseline="0" dirty="0" smtClean="0"/>
                        <a:t>e Partnerhochschulen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Hochschulpartnerschaften </a:t>
                      </a:r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251699"/>
                  </a:ext>
                </a:extLst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539750" y="3994856"/>
            <a:ext cx="8604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de-DE" dirty="0" smtClean="0"/>
              <a:t>Alle </a:t>
            </a:r>
            <a:r>
              <a:rPr lang="de-DE" dirty="0"/>
              <a:t>Partnerunis finden </a:t>
            </a:r>
            <a:r>
              <a:rPr lang="de-DE" dirty="0" smtClean="0"/>
              <a:t>unter: </a:t>
            </a:r>
            <a:r>
              <a:rPr lang="de-DE" b="1" dirty="0" smtClean="0"/>
              <a:t>www.uni-kassel.de/go/kooperationen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881" y="4605527"/>
            <a:ext cx="2646945" cy="16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7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3.2 </a:t>
            </a:r>
            <a:r>
              <a:rPr lang="de-DE" u="sng" dirty="0" smtClean="0"/>
              <a:t>Praktikum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Informationsveranstaltung Studium &amp; Praktikum im Ausland | International Office   |</a:t>
            </a:r>
            <a:endParaRPr lang="de-DE" dirty="0"/>
          </a:p>
        </p:txBody>
      </p:sp>
      <p:sp>
        <p:nvSpPr>
          <p:cNvPr id="5" name="Inhaltsplatzhalter 1"/>
          <p:cNvSpPr>
            <a:spLocks noGrp="1"/>
          </p:cNvSpPr>
          <p:nvPr>
            <p:ph idx="1"/>
          </p:nvPr>
        </p:nvSpPr>
        <p:spPr>
          <a:xfrm>
            <a:off x="539749" y="1839305"/>
            <a:ext cx="8604251" cy="4179109"/>
          </a:xfrm>
        </p:spPr>
        <p:txBody>
          <a:bodyPr/>
          <a:lstStyle/>
          <a:p>
            <a:pPr lvl="0" defTabSz="95726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>
                <a:srgbClr val="C2284E"/>
              </a:buClr>
              <a:tabLst>
                <a:tab pos="268288" algn="l"/>
              </a:tabLst>
            </a:pPr>
            <a:r>
              <a:rPr lang="de-DE" b="1" u="sng" kern="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Eckdaten: </a:t>
            </a:r>
          </a:p>
          <a:p>
            <a:pPr lvl="0" defTabSz="95726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>
                <a:srgbClr val="C2284E"/>
              </a:buClr>
              <a:tabLst>
                <a:tab pos="268288" algn="l"/>
              </a:tabLst>
            </a:pPr>
            <a:endParaRPr lang="de-DE" b="1" u="sng" kern="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457200" lvl="0" indent="-457200" defTabSz="957263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C2284E"/>
              </a:buClr>
              <a:buFont typeface="Arial" pitchFamily="34" charset="0"/>
              <a:buChar char="•"/>
              <a:tabLst>
                <a:tab pos="268288" algn="l"/>
              </a:tabLst>
            </a:pPr>
            <a:r>
              <a:rPr lang="de-DE" kern="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Freiwillige und Pflichtpraktika </a:t>
            </a:r>
          </a:p>
          <a:p>
            <a:pPr lvl="0" defTabSz="957263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C2284E"/>
              </a:buClr>
              <a:tabLst>
                <a:tab pos="268288" algn="l"/>
              </a:tabLst>
            </a:pPr>
            <a:endParaRPr lang="de-DE" kern="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457200" lvl="0" indent="-457200" defTabSz="957263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C2284E"/>
              </a:buClr>
              <a:buFont typeface="Arial" pitchFamily="34" charset="0"/>
              <a:buChar char="•"/>
              <a:tabLst>
                <a:tab pos="268288" algn="l"/>
              </a:tabLst>
            </a:pPr>
            <a:r>
              <a:rPr lang="de-DE" kern="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Pflichtpraktika: Vorab-Rücksprache im Fachbereich wichtig </a:t>
            </a:r>
          </a:p>
          <a:p>
            <a:pPr marL="457200" indent="-457200" defTabSz="957263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C2284E"/>
              </a:buClr>
              <a:buFont typeface="Arial" pitchFamily="34" charset="0"/>
              <a:buChar char="•"/>
              <a:tabLst>
                <a:tab pos="268288" algn="l"/>
              </a:tabLst>
            </a:pPr>
            <a:r>
              <a:rPr lang="de-DE" kern="0" dirty="0">
                <a:solidFill>
                  <a:srgbClr val="000000"/>
                </a:solidFill>
                <a:ea typeface="ＭＳ Ｐゴシック"/>
                <a:cs typeface="Arial" charset="0"/>
              </a:rPr>
              <a:t>Sie bewerben sich selbstständig </a:t>
            </a:r>
            <a:r>
              <a:rPr lang="de-DE" kern="0">
                <a:solidFill>
                  <a:srgbClr val="000000"/>
                </a:solidFill>
                <a:ea typeface="ＭＳ Ｐゴシック"/>
                <a:cs typeface="Arial" charset="0"/>
              </a:rPr>
              <a:t>für </a:t>
            </a:r>
            <a:r>
              <a:rPr lang="de-DE" kern="0" smtClean="0">
                <a:solidFill>
                  <a:srgbClr val="000000"/>
                </a:solidFill>
                <a:ea typeface="ＭＳ Ｐゴシック"/>
                <a:cs typeface="Arial" charset="0"/>
              </a:rPr>
              <a:t>einen </a:t>
            </a:r>
            <a:r>
              <a:rPr lang="de-DE" kern="0" dirty="0">
                <a:solidFill>
                  <a:srgbClr val="000000"/>
                </a:solidFill>
                <a:ea typeface="ＭＳ Ｐゴシック"/>
                <a:cs typeface="Arial" charset="0"/>
              </a:rPr>
              <a:t>Praktikumsplatz im Ausland </a:t>
            </a:r>
            <a:r>
              <a:rPr lang="de-DE" kern="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(Moodle)</a:t>
            </a:r>
          </a:p>
          <a:p>
            <a:pPr marL="457200" indent="-457200" defTabSz="957263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C2284E"/>
              </a:buClr>
              <a:buFont typeface="Arial" pitchFamily="34" charset="0"/>
              <a:buChar char="•"/>
              <a:tabLst>
                <a:tab pos="268288" algn="l"/>
              </a:tabLst>
            </a:pPr>
            <a:endParaRPr lang="de-DE" kern="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457200" indent="-457200" defTabSz="957263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C2284E"/>
              </a:buClr>
              <a:buFont typeface="Arial" pitchFamily="34" charset="0"/>
              <a:buChar char="•"/>
              <a:tabLst>
                <a:tab pos="268288" algn="l"/>
              </a:tabLst>
            </a:pPr>
            <a:r>
              <a:rPr lang="de-DE" kern="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Stipendienberatung im International Office: Promos, Shosta, Erasmus, Lehramt International u.v.m. </a:t>
            </a:r>
            <a:endParaRPr lang="de-DE" kern="0" dirty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lvl="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2284E"/>
              </a:buClr>
              <a:tabLst>
                <a:tab pos="268288" algn="l"/>
              </a:tabLst>
            </a:pPr>
            <a:endParaRPr lang="de-DE" kern="0" dirty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457200" lvl="0" indent="-4572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2284E"/>
              </a:buClr>
              <a:buFont typeface="Arial" pitchFamily="34" charset="0"/>
              <a:buChar char="•"/>
              <a:tabLst>
                <a:tab pos="268288" algn="l"/>
              </a:tabLst>
            </a:pPr>
            <a:endParaRPr lang="de-DE" kern="0" dirty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64662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3.3 </a:t>
            </a:r>
            <a:r>
              <a:rPr lang="de-DE" u="sng" dirty="0" smtClean="0"/>
              <a:t>Kurzaufenthalte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Informationsveranstaltung Studium &amp; Praktikum im Ausland | International Office   |</a:t>
            </a:r>
            <a:endParaRPr lang="de-DE" dirty="0"/>
          </a:p>
        </p:txBody>
      </p:sp>
      <p:sp>
        <p:nvSpPr>
          <p:cNvPr id="5" name="Inhaltsplatzhalter 1"/>
          <p:cNvSpPr>
            <a:spLocks noGrp="1"/>
          </p:cNvSpPr>
          <p:nvPr>
            <p:ph idx="1"/>
          </p:nvPr>
        </p:nvSpPr>
        <p:spPr>
          <a:xfrm>
            <a:off x="539749" y="1839305"/>
            <a:ext cx="8604251" cy="4179109"/>
          </a:xfrm>
        </p:spPr>
        <p:txBody>
          <a:bodyPr/>
          <a:lstStyle/>
          <a:p>
            <a:pPr lvl="0" defTabSz="95726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>
                <a:srgbClr val="C2284E"/>
              </a:buClr>
              <a:tabLst>
                <a:tab pos="268288" algn="l"/>
              </a:tabLst>
            </a:pPr>
            <a:r>
              <a:rPr lang="de-DE" b="1" u="sng" kern="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Eckdaten: </a:t>
            </a:r>
          </a:p>
          <a:p>
            <a:pPr lvl="0" defTabSz="957263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>
                <a:srgbClr val="C2284E"/>
              </a:buClr>
              <a:tabLst>
                <a:tab pos="268288" algn="l"/>
              </a:tabLst>
            </a:pPr>
            <a:endParaRPr lang="de-DE" b="1" u="sng" kern="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457200" indent="-457200" defTabSz="957263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C2284E"/>
              </a:buClr>
              <a:buFont typeface="Arial" pitchFamily="34" charset="0"/>
              <a:buChar char="•"/>
              <a:tabLst>
                <a:tab pos="268288" algn="l"/>
              </a:tabLst>
            </a:pPr>
            <a:r>
              <a:rPr lang="de-DE" dirty="0" smtClean="0"/>
              <a:t>Summer/Winter Schools | Exkursionen | Workshops | Blockseminare </a:t>
            </a:r>
          </a:p>
          <a:p>
            <a:pPr marL="457200" indent="-457200" defTabSz="957263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C2284E"/>
              </a:buClr>
              <a:buFont typeface="Arial" pitchFamily="34" charset="0"/>
              <a:buChar char="•"/>
              <a:tabLst>
                <a:tab pos="268288" algn="l"/>
              </a:tabLst>
            </a:pPr>
            <a:endParaRPr lang="de-DE" kern="0" dirty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457200" indent="-457200" defTabSz="957263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C2284E"/>
              </a:buClr>
              <a:buFont typeface="Arial" pitchFamily="34" charset="0"/>
              <a:buChar char="•"/>
              <a:tabLst>
                <a:tab pos="268288" algn="l"/>
              </a:tabLst>
            </a:pPr>
            <a:r>
              <a:rPr lang="de-DE" kern="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Ausschreibungen über Newsletter/</a:t>
            </a:r>
            <a:r>
              <a:rPr lang="de-DE" kern="0" dirty="0" err="1" smtClean="0">
                <a:solidFill>
                  <a:srgbClr val="000000"/>
                </a:solidFill>
                <a:ea typeface="ＭＳ Ｐゴシック"/>
                <a:cs typeface="Arial" charset="0"/>
              </a:rPr>
              <a:t>Insta</a:t>
            </a:r>
            <a:endParaRPr lang="de-DE" kern="0" dirty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457200" indent="-457200" defTabSz="957263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C2284E"/>
              </a:buClr>
              <a:buFont typeface="Arial" pitchFamily="34" charset="0"/>
              <a:buChar char="•"/>
              <a:tabLst>
                <a:tab pos="268288" algn="l"/>
              </a:tabLst>
            </a:pPr>
            <a:r>
              <a:rPr lang="de-DE" kern="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Curriculum: Angebote von Studienreisen im Fachbereich</a:t>
            </a:r>
          </a:p>
          <a:p>
            <a:pPr marL="457200" indent="-457200" defTabSz="957263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C2284E"/>
              </a:buClr>
              <a:buFont typeface="Arial" pitchFamily="34" charset="0"/>
              <a:buChar char="•"/>
              <a:tabLst>
                <a:tab pos="268288" algn="l"/>
              </a:tabLst>
            </a:pPr>
            <a:r>
              <a:rPr lang="de-DE" kern="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Selbstständige Recherche und Beratung im IO</a:t>
            </a:r>
          </a:p>
          <a:p>
            <a:pPr marL="457200" indent="-457200" defTabSz="957263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C2284E"/>
              </a:buClr>
              <a:buFont typeface="Arial" pitchFamily="34" charset="0"/>
              <a:buChar char="•"/>
              <a:tabLst>
                <a:tab pos="268288" algn="l"/>
              </a:tabLst>
            </a:pPr>
            <a:endParaRPr lang="de-DE" kern="0" dirty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457200" indent="-457200" defTabSz="957263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C2284E"/>
              </a:buClr>
              <a:buFont typeface="Arial" pitchFamily="34" charset="0"/>
              <a:buChar char="•"/>
              <a:tabLst>
                <a:tab pos="268288" algn="l"/>
              </a:tabLst>
            </a:pPr>
            <a:r>
              <a:rPr lang="de-DE" kern="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Stipendienberatung im International Office: Promos, Shosta </a:t>
            </a:r>
          </a:p>
          <a:p>
            <a:pPr marL="457200" lvl="0" indent="-457200" defTabSz="957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C2284E"/>
              </a:buClr>
              <a:buFont typeface="Arial" pitchFamily="34" charset="0"/>
              <a:buChar char="•"/>
              <a:tabLst>
                <a:tab pos="268288" algn="l"/>
              </a:tabLst>
            </a:pPr>
            <a:endParaRPr lang="de-DE" kern="0" dirty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34888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86667" y="1334401"/>
            <a:ext cx="6516688" cy="574978"/>
          </a:xfrm>
        </p:spPr>
        <p:txBody>
          <a:bodyPr>
            <a:normAutofit fontScale="90000"/>
          </a:bodyPr>
          <a:lstStyle/>
          <a:p>
            <a:r>
              <a:rPr lang="de-DE" sz="1800" dirty="0" smtClean="0"/>
              <a:t>4. Übersicht der </a:t>
            </a:r>
            <a:r>
              <a:rPr lang="de-DE" sz="1800" u="sng" dirty="0" smtClean="0"/>
              <a:t>Finanzierung</a:t>
            </a:r>
            <a:r>
              <a:rPr lang="de-DE" sz="1800" dirty="0" smtClean="0"/>
              <a:t>smöglichkeiten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Informationsveranstaltung Studium &amp; Praktikum im Ausland | International Office   |</a:t>
            </a:r>
            <a:endParaRPr lang="de-DE" dirty="0"/>
          </a:p>
        </p:txBody>
      </p:sp>
      <p:pic>
        <p:nvPicPr>
          <p:cNvPr id="5" name="Picture 2" descr="H:\Innere_Organisation\Interna\LOGO_IO_WC\logodaten02\jpg\internationaloffice_logo_rgb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50" y="6159433"/>
            <a:ext cx="1426836" cy="44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594806" y="2134029"/>
            <a:ext cx="386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 smtClean="0"/>
              <a:t>Erasmus+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 smtClean="0"/>
              <a:t>PROMOS 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 smtClean="0"/>
              <a:t>SHOSTA </a:t>
            </a:r>
          </a:p>
          <a:p>
            <a:pPr>
              <a:buClr>
                <a:schemeClr val="accent1"/>
              </a:buClr>
            </a:pPr>
            <a:endParaRPr lang="de-DE" sz="14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 smtClean="0"/>
              <a:t>Auslands-Bafög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 smtClean="0"/>
              <a:t>Studienkredite und -fonds</a:t>
            </a:r>
          </a:p>
          <a:p>
            <a:pPr>
              <a:buClr>
                <a:schemeClr val="accent1"/>
              </a:buClr>
            </a:pPr>
            <a:endParaRPr lang="de-DE" sz="14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 smtClean="0"/>
              <a:t>DAAD-Stipendiendatenbank</a:t>
            </a:r>
          </a:p>
          <a:p>
            <a:pPr>
              <a:buClr>
                <a:schemeClr val="accent1"/>
              </a:buClr>
            </a:pPr>
            <a:endParaRPr lang="de-DE" sz="1400" dirty="0"/>
          </a:p>
          <a:p>
            <a:pPr>
              <a:buClr>
                <a:schemeClr val="accent1"/>
              </a:buClr>
            </a:pPr>
            <a:endParaRPr lang="de-DE" sz="1400" dirty="0" smtClean="0"/>
          </a:p>
          <a:p>
            <a:endParaRPr lang="de-DE" dirty="0" smtClean="0"/>
          </a:p>
        </p:txBody>
      </p:sp>
      <p:pic>
        <p:nvPicPr>
          <p:cNvPr id="10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7" y="2134029"/>
            <a:ext cx="4139371" cy="314474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698312" y="5528778"/>
            <a:ext cx="5948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1400" b="1" dirty="0" smtClean="0">
                <a:sym typeface="Wingdings" panose="05000000000000000000" pitchFamily="2" charset="2"/>
              </a:rPr>
              <a:t> Und </a:t>
            </a:r>
            <a:r>
              <a:rPr lang="de-DE" sz="1400" b="1" dirty="0">
                <a:sym typeface="Wingdings" panose="05000000000000000000" pitchFamily="2" charset="2"/>
              </a:rPr>
              <a:t>w</a:t>
            </a:r>
            <a:r>
              <a:rPr lang="de-DE" sz="1400" b="1" dirty="0" smtClean="0"/>
              <a:t>ie hoch ist denn eigentlich so ein Stipendium?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400" b="1" dirty="0" smtClean="0"/>
          </a:p>
          <a:p>
            <a:pPr>
              <a:buClr>
                <a:schemeClr val="accent1"/>
              </a:buClr>
            </a:pPr>
            <a:endParaRPr lang="de-DE" sz="1400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689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NI_Kassel">
      <a:dk1>
        <a:sysClr val="windowText" lastClr="000000"/>
      </a:dk1>
      <a:lt1>
        <a:sysClr val="window" lastClr="FFFFFF"/>
      </a:lt1>
      <a:dk2>
        <a:srgbClr val="C7105C"/>
      </a:dk2>
      <a:lt2>
        <a:srgbClr val="DADADA"/>
      </a:lt2>
      <a:accent1>
        <a:srgbClr val="9A0C46"/>
      </a:accent1>
      <a:accent2>
        <a:srgbClr val="5095C8"/>
      </a:accent2>
      <a:accent3>
        <a:srgbClr val="4AAC96"/>
      </a:accent3>
      <a:accent4>
        <a:srgbClr val="EAC372"/>
      </a:accent4>
      <a:accent5>
        <a:srgbClr val="153824"/>
      </a:accent5>
      <a:accent6>
        <a:srgbClr val="C4D20F"/>
      </a:accent6>
      <a:hlink>
        <a:srgbClr val="C7105C"/>
      </a:hlink>
      <a:folHlink>
        <a:srgbClr val="9A0C4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B5247267-2B1B-4DBA-9E2D-B52468E22C96}" vid="{B2240CCE-B2E9-440E-9C5B-546C291710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549</Words>
  <Application>Microsoft Office PowerPoint</Application>
  <PresentationFormat>Bildschirmpräsentation (4:3)</PresentationFormat>
  <Paragraphs>139</Paragraphs>
  <Slides>11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Lucida Sans Unicode</vt:lpstr>
      <vt:lpstr>Wingdings</vt:lpstr>
      <vt:lpstr>Office Theme</vt:lpstr>
      <vt:lpstr>Studium und Praktikum im Ausland  </vt:lpstr>
      <vt:lpstr>Themen </vt:lpstr>
      <vt:lpstr>1. Ab ins Ausland! – Warum? </vt:lpstr>
      <vt:lpstr>2. Erster Schritt: Wie stelle ich mir meinen Auslandsaufenthalt vor?  </vt:lpstr>
      <vt:lpstr>3. Aufenthaltsarten: Studium, Praktikum oder Kurzaufenthalt?   </vt:lpstr>
      <vt:lpstr>3.1 Studium: Übersicht Austauschprogramme an der Universität Kassel</vt:lpstr>
      <vt:lpstr>3.2 Praktikum</vt:lpstr>
      <vt:lpstr>3.3 Kurzaufenthalte</vt:lpstr>
      <vt:lpstr>4. Übersicht der Finanzierungsmöglichkeiten           </vt:lpstr>
      <vt:lpstr>4. Übersicht der Finanzierungsmöglichkeiten           </vt:lpstr>
      <vt:lpstr>5. Informationsangebote des International Office                 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2016-06-20T06:50:54Z</dcterms:created>
  <dcterms:modified xsi:type="dcterms:W3CDTF">2023-10-19T12:07:22Z</dcterms:modified>
</cp:coreProperties>
</file>